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3" r:id="rId4"/>
    <p:sldId id="297" r:id="rId5"/>
    <p:sldId id="259" r:id="rId6"/>
    <p:sldId id="258" r:id="rId7"/>
    <p:sldId id="264" r:id="rId8"/>
    <p:sldId id="265" r:id="rId9"/>
    <p:sldId id="298" r:id="rId10"/>
    <p:sldId id="266" r:id="rId11"/>
    <p:sldId id="267" r:id="rId12"/>
    <p:sldId id="268" r:id="rId13"/>
    <p:sldId id="270" r:id="rId14"/>
    <p:sldId id="271" r:id="rId15"/>
    <p:sldId id="269" r:id="rId16"/>
    <p:sldId id="272" r:id="rId17"/>
    <p:sldId id="273" r:id="rId18"/>
    <p:sldId id="274" r:id="rId19"/>
    <p:sldId id="275" r:id="rId20"/>
    <p:sldId id="276" r:id="rId21"/>
    <p:sldId id="299" r:id="rId22"/>
    <p:sldId id="277" r:id="rId23"/>
    <p:sldId id="260" r:id="rId24"/>
    <p:sldId id="296" r:id="rId25"/>
    <p:sldId id="261" r:id="rId26"/>
    <p:sldId id="278" r:id="rId27"/>
    <p:sldId id="279" r:id="rId28"/>
    <p:sldId id="280" r:id="rId29"/>
    <p:sldId id="281" r:id="rId30"/>
    <p:sldId id="282" r:id="rId31"/>
    <p:sldId id="283" r:id="rId32"/>
    <p:sldId id="285" r:id="rId33"/>
    <p:sldId id="284" r:id="rId34"/>
    <p:sldId id="286" r:id="rId35"/>
    <p:sldId id="288" r:id="rId36"/>
    <p:sldId id="289" r:id="rId37"/>
    <p:sldId id="290" r:id="rId38"/>
    <p:sldId id="287" r:id="rId39"/>
    <p:sldId id="291" r:id="rId40"/>
    <p:sldId id="292" r:id="rId41"/>
    <p:sldId id="293" r:id="rId42"/>
    <p:sldId id="294" r:id="rId43"/>
    <p:sldId id="295" r:id="rId44"/>
    <p:sldId id="262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60"/>
    <p:restoredTop sz="96234"/>
  </p:normalViewPr>
  <p:slideViewPr>
    <p:cSldViewPr snapToGrid="0">
      <p:cViewPr varScale="1">
        <p:scale>
          <a:sx n="123" d="100"/>
          <a:sy n="123" d="100"/>
        </p:scale>
        <p:origin x="3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CB697-91AC-8904-731D-D717B03C2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CE9346-338D-920A-F45E-54226A04CE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399A7E-2D17-7E0D-9CD3-D28FF6CE3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14544-02D6-A247-B110-A3F118E5EF25}" type="datetimeFigureOut">
              <a:rPr lang="en-US" smtClean="0"/>
              <a:t>4/5/24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F101A-528D-E31F-C597-F56BA1070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92903-632B-42DC-7DC5-F534A434A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4F808-4419-9544-B7DB-B831B6712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011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077D3-0DDF-086F-D1AB-64B4421E9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C89D9A-5AC7-2204-7B91-40FBEAE48C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EC1CD-0066-C7CA-3DF3-FC2EC2F9B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14544-02D6-A247-B110-A3F118E5EF25}" type="datetimeFigureOut">
              <a:rPr lang="en-US" smtClean="0"/>
              <a:t>4/5/24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6BD3B-9410-0D86-CFBB-A69AB76F6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98A5D-FAB9-9AC7-8C29-3366861D3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4F808-4419-9544-B7DB-B831B6712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008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7FFB01-16B2-8262-C3F8-4151DBC5FE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5A670E-D6DA-F276-FF2C-A03465E90C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7FB1DC-BA3E-29B3-CF7A-062A23D3E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14544-02D6-A247-B110-A3F118E5EF25}" type="datetimeFigureOut">
              <a:rPr lang="en-US" smtClean="0"/>
              <a:t>4/5/24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FDA47B-3450-5D4D-1714-387FCD4F1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895FA-8F35-172E-F1E9-EBEB29DDA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4F808-4419-9544-B7DB-B831B6712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718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79042-DA72-876F-53F4-4BBCB870F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33175-ED7F-E3A3-ED96-25D888B31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4320C7-F782-B0A3-3DA8-0045D3409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14544-02D6-A247-B110-A3F118E5EF25}" type="datetimeFigureOut">
              <a:rPr lang="en-US" smtClean="0"/>
              <a:t>4/5/24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CFBCC-6E02-E69D-E10C-C7D4642E3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441BDF-40F0-B9E1-7EE5-FFC7E2E32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4F808-4419-9544-B7DB-B831B6712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647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FB304-6272-66D8-8A48-A6CA1D821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8FD1CE-8B83-A1DA-63DB-DADBB5CA9A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F081C-9F42-C7E4-7E39-7DDA862F5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14544-02D6-A247-B110-A3F118E5EF25}" type="datetimeFigureOut">
              <a:rPr lang="en-US" smtClean="0"/>
              <a:t>4/5/24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0C288F-479F-0785-1611-3FEB92EC4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7A1F1-C4FF-EB16-99DB-4C0CC80C1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4F808-4419-9544-B7DB-B831B6712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929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F3D79-384C-381E-AB85-670110006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F5F3D-C5A3-7A5B-4683-EC9B218402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282928-1023-2F4D-D372-3BA8FB9770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07C27A-337D-CF8E-D25D-899347132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14544-02D6-A247-B110-A3F118E5EF25}" type="datetimeFigureOut">
              <a:rPr lang="en-US" smtClean="0"/>
              <a:t>4/5/24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943824-CD1F-3E72-F91D-7877A4F2C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DE64B3-54E0-DA13-AC05-3AC4BC9D6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4F808-4419-9544-B7DB-B831B6712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921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2F8CB-3A8D-3347-01F7-56F56D4C3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22C2E0-1571-EDD0-78AC-BABECAB921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18AE5C-9D26-FFDD-5795-3CFFE616B0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73A092-7B0B-EAD9-8492-B351D31AF3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90FAA7-9A44-3E89-6A3C-CF3C937F34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962A24-074F-EDB2-D3D4-FF52B6D97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14544-02D6-A247-B110-A3F118E5EF25}" type="datetimeFigureOut">
              <a:rPr lang="en-US" smtClean="0"/>
              <a:t>4/5/24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899E4B-7521-97C4-7FCB-5FF33C169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CE21DF-4A3B-A689-8DC1-9129B60E1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4F808-4419-9544-B7DB-B831B6712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005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CE9F1-A396-5711-6E18-DE85E6CCE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4501BC-F720-37D1-73D4-E46FF28EF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14544-02D6-A247-B110-A3F118E5EF25}" type="datetimeFigureOut">
              <a:rPr lang="en-US" smtClean="0"/>
              <a:t>4/5/24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E707C2-FF95-8FD5-90A1-28DC5A78B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38D1B1-6E16-6B85-06B2-B6DF7A6F3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4F808-4419-9544-B7DB-B831B6712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327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E7DE8C-5C0B-5477-545C-94CFC244B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14544-02D6-A247-B110-A3F118E5EF25}" type="datetimeFigureOut">
              <a:rPr lang="en-US" smtClean="0"/>
              <a:t>4/5/24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1AD07F-F294-540B-0190-FA45AA85B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8DA6CA-A5D6-1A09-D81B-06CD12C1D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4F808-4419-9544-B7DB-B831B6712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95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D6772-7460-EC83-F3A2-82A2173EF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26047-DD4D-9ADC-6E2F-9188ED09E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AD002C-93B8-7B4E-5857-61CC64D846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A24938-378C-4A08-222D-23E7D859D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14544-02D6-A247-B110-A3F118E5EF25}" type="datetimeFigureOut">
              <a:rPr lang="en-US" smtClean="0"/>
              <a:t>4/5/24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DCB66D-19C6-1B44-00EF-3865A598E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FF7345-3ACB-F01A-ED57-CA7861D9F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4F808-4419-9544-B7DB-B831B6712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875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779E3-4C8F-31B7-8E75-B269BC587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B0B3AA-E2F6-AA38-FCDA-DCCD734C0B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F40C05-0760-0BF1-EF4D-A67823CFAF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B33CF1-601E-3A2A-FB35-F5AEA34A1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14544-02D6-A247-B110-A3F118E5EF25}" type="datetimeFigureOut">
              <a:rPr lang="en-US" smtClean="0"/>
              <a:t>4/5/24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01AD2A-BD75-1B1C-5A0C-B0B5FFAAE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BE107D-DF19-07D9-C1F4-78DFCE7BA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4F808-4419-9544-B7DB-B831B6712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96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FE1537-6F27-20CB-52E9-FB1763C60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A260F-AA88-3B3A-8F31-82FE79464D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F1D37-A24A-E1CE-87BB-81863C377D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D14544-02D6-A247-B110-A3F118E5EF25}" type="datetimeFigureOut">
              <a:rPr lang="en-US" smtClean="0"/>
              <a:t>4/5/24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378A2-4D14-07BB-A491-B5C068D13D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955973-A5E7-C96A-AB8A-17C9D32B10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24F808-4419-9544-B7DB-B831B6712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167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F072C-35E0-575F-C7A4-A560EC758B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Econ 645: Week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4AAACE-E99D-1FA7-F173-12A8D8B648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Panel Data Part 2</a:t>
            </a:r>
          </a:p>
        </p:txBody>
      </p:sp>
    </p:spTree>
    <p:extLst>
      <p:ext uri="{BB962C8B-B14F-4D97-AF65-F5344CB8AC3E}">
        <p14:creationId xmlns:p14="http://schemas.microsoft.com/office/powerpoint/2010/main" val="767600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D6EC6-4247-EA75-FD02-A47216762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Effects (Within)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B0F4C5-5582-2253-564C-50BF29D1F8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Our Fixed Effects (Within) Estimator Assumptions</a:t>
                </a:r>
              </a:p>
              <a:p>
                <a:r>
                  <a:rPr lang="en-US" dirty="0"/>
                  <a:t>Assumption 1: Linear in Parameters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Assumption 2: Random Sample</a:t>
                </a:r>
              </a:p>
              <a:p>
                <a:pPr lvl="1"/>
                <a:r>
                  <a:rPr lang="en-US" dirty="0"/>
                  <a:t>We have a random sample </a:t>
                </a:r>
                <a:r>
                  <a:rPr lang="en-US" b="1" dirty="0"/>
                  <a:t>from the cross section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Assumption 3: No Perfect Multicollinearity</a:t>
                </a:r>
              </a:p>
              <a:p>
                <a:pPr lvl="1"/>
                <a:r>
                  <a:rPr lang="en-US" dirty="0"/>
                  <a:t>Each variable varies over time (for at least some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), and</a:t>
                </a:r>
              </a:p>
              <a:p>
                <a:pPr lvl="1"/>
                <a:r>
                  <a:rPr lang="en-US" dirty="0"/>
                  <a:t>There is no perfect multicollinearity among explanatory variables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B0F4C5-5582-2253-564C-50BF29D1F8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9511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D6EC6-4247-EA75-FD02-A47216762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Effects (Within) Assumptions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B0F4C5-5582-2253-564C-50BF29D1F8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Assumption 4: </a:t>
                </a:r>
                <a:r>
                  <a:rPr lang="en-US" b="1" dirty="0"/>
                  <a:t>Strict Exogeneity </a:t>
                </a:r>
              </a:p>
              <a:p>
                <a:pPr lvl="1"/>
                <a:r>
                  <a:rPr lang="en-US" dirty="0"/>
                  <a:t>There should not be omitted </a:t>
                </a:r>
                <a:r>
                  <a:rPr lang="en-US" b="1" dirty="0"/>
                  <a:t>time-varying</a:t>
                </a:r>
                <a:r>
                  <a:rPr lang="en-US" dirty="0"/>
                  <a:t> confounders across all time periods</a:t>
                </a:r>
              </a:p>
              <a:p>
                <a:pPr lvl="1"/>
                <a:r>
                  <a:rPr lang="en-US" dirty="0"/>
                  <a:t>The expected value of the idiosyncratic error </a:t>
                </a:r>
                <a:r>
                  <a:rPr lang="en-US" b="1" dirty="0"/>
                  <a:t>is not correlated with any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b="1" dirty="0"/>
                  <a:t> </a:t>
                </a:r>
                <a:br>
                  <a:rPr lang="en-US" b="1" dirty="0"/>
                </a:br>
                <a:r>
                  <a:rPr lang="en-US" b="1" i="1" u="sng" dirty="0"/>
                  <a:t>in any time period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is the assumption most likely to fail and untestable</a:t>
                </a:r>
              </a:p>
              <a:p>
                <a:r>
                  <a:rPr lang="en-US" dirty="0"/>
                  <a:t>Under Assumptions 1 through 4</a:t>
                </a:r>
              </a:p>
              <a:p>
                <a:pPr lvl="1"/>
                <a:r>
                  <a:rPr lang="en-US" dirty="0"/>
                  <a:t>The FE (Within) Estimator is </a:t>
                </a:r>
                <a:r>
                  <a:rPr lang="en-US" b="1" dirty="0"/>
                  <a:t>unbiased </a:t>
                </a:r>
                <a:r>
                  <a:rPr lang="en-US" dirty="0"/>
                  <a:t>and </a:t>
                </a:r>
                <a:r>
                  <a:rPr lang="en-US" b="1" dirty="0"/>
                  <a:t>consistent </a:t>
                </a:r>
              </a:p>
              <a:p>
                <a:pPr lvl="1"/>
                <a:r>
                  <a:rPr lang="en-US" b="0" dirty="0"/>
                  <a:t>As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→∞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𝑝𝑙𝑖𝑚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Similar to our First-Differenced Estimator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B0F4C5-5582-2253-564C-50BF29D1F8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1913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D6EC6-4247-EA75-FD02-A47216762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Effects (Within) Assumptions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B0F4C5-5582-2253-564C-50BF29D1F8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3885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Assumption 5: Homoskedasticity</a:t>
                </a:r>
              </a:p>
              <a:p>
                <a:pPr lvl="1"/>
                <a:r>
                  <a:rPr lang="en-US" dirty="0"/>
                  <a:t>We need to test and adjust for heteroskedasticity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Assumption 6: No Serial Correlation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</a:rPr>
                  <a:t>For any two time periods,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, the idiosyncratic errors are uncorrelated conditional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𝑖𝑠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need to test and adjust for serial correlation </a:t>
                </a:r>
              </a:p>
              <a:p>
                <a:pPr lvl="1"/>
                <a:r>
                  <a:rPr lang="en-US" dirty="0"/>
                  <a:t>This usually happens within groups, so we need to cluster our errors</a:t>
                </a:r>
              </a:p>
              <a:p>
                <a:r>
                  <a:rPr lang="en-US" dirty="0"/>
                  <a:t>Under assumption 1-6</a:t>
                </a:r>
              </a:p>
              <a:p>
                <a:pPr lvl="1"/>
                <a:r>
                  <a:rPr lang="en-US" dirty="0"/>
                  <a:t>The FE estimator is Best Linear Unbiased Estimator (BLUE)</a:t>
                </a:r>
              </a:p>
              <a:p>
                <a:pPr lvl="1"/>
                <a:r>
                  <a:rPr lang="en-US" dirty="0"/>
                  <a:t>Assumption 6 slightly differs than FD assumption</a:t>
                </a:r>
              </a:p>
              <a:p>
                <a:pPr lvl="1"/>
                <a:r>
                  <a:rPr lang="en-US" dirty="0"/>
                  <a:t>FD assumes </a:t>
                </a:r>
                <a:r>
                  <a:rPr lang="en-US" b="1" dirty="0"/>
                  <a:t>differences </a:t>
                </a:r>
                <a:r>
                  <a:rPr lang="en-US" dirty="0"/>
                  <a:t>in idiosyncratic errors are uncorrelated , while </a:t>
                </a:r>
                <a:br>
                  <a:rPr lang="en-US" dirty="0"/>
                </a:br>
                <a:r>
                  <a:rPr lang="en-US" dirty="0"/>
                  <a:t>FE assume idiosyncratic errors are uncorrelated (harder)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B0F4C5-5582-2253-564C-50BF29D1F8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38857"/>
              </a:xfrm>
              <a:blipFill>
                <a:blip r:embed="rId2"/>
                <a:stretch>
                  <a:fillRect l="-965" t="-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4812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A539F-F6D4-2BCD-28AF-FF65C4280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Effects (Within) Estimator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495A1E-A673-4134-D42F-60B0D27644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Degrees of Freedom</a:t>
                </a:r>
              </a:p>
              <a:p>
                <a:pPr lvl="1"/>
                <a:r>
                  <a:rPr lang="en-US" dirty="0"/>
                  <a:t>When we estimate time-demeaned equations there 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𝑁𝑇</m:t>
                    </m:r>
                  </m:oMath>
                </a14:m>
                <a:r>
                  <a:rPr lang="en-US" dirty="0"/>
                  <a:t> observations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explanatory variables</a:t>
                </a:r>
              </a:p>
              <a:p>
                <a:pPr lvl="1"/>
                <a:r>
                  <a:rPr lang="en-US" dirty="0"/>
                  <a:t>We gain an addition degree of freedom from no intercept</a:t>
                </a:r>
              </a:p>
              <a:p>
                <a:pPr lvl="1"/>
                <a:r>
                  <a:rPr lang="en-US" dirty="0"/>
                  <a:t>We lose degrees of freedom for each unit of analysis (cross-section)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r>
                  <a:rPr lang="en-US" dirty="0"/>
                  <a:t>Goodness-of-Fit</a:t>
                </a:r>
              </a:p>
              <a:p>
                <a:pPr lvl="1"/>
                <a:r>
                  <a:rPr lang="en-US" dirty="0"/>
                  <a:t>Our R-squared is based upon our general fixed effects model</a:t>
                </a:r>
              </a:p>
              <a:p>
                <a:pPr lvl="1"/>
                <a:r>
                  <a:rPr lang="en-US" dirty="0"/>
                  <a:t>It is interpreted as the amount of </a:t>
                </a:r>
                <a:r>
                  <a:rPr lang="en-US" b="1" dirty="0"/>
                  <a:t>time variation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𝒊𝒕</m:t>
                        </m:r>
                      </m:sub>
                    </m:sSub>
                  </m:oMath>
                </a14:m>
                <a:r>
                  <a:rPr lang="en-US" dirty="0"/>
                  <a:t> that is explained by the </a:t>
                </a:r>
                <a:r>
                  <a:rPr lang="en-US" b="1" dirty="0"/>
                  <a:t>time variation in the explanatory variables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495A1E-A673-4134-D42F-60B0D27644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9045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A539F-F6D4-2BCD-28AF-FF65C4280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Effects (Within) Estimator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95A1E-A673-4134-D42F-60B0D27644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Time-invariant observed variables</a:t>
            </a:r>
          </a:p>
          <a:p>
            <a:pPr lvl="1"/>
            <a:r>
              <a:rPr lang="en-US" dirty="0"/>
              <a:t>When we include time-invariant observed variables in our FE model, they drop out since they do not vary over time (sex, race, etc.)</a:t>
            </a:r>
          </a:p>
          <a:p>
            <a:pPr lvl="1"/>
            <a:r>
              <a:rPr lang="en-US" b="1" dirty="0"/>
              <a:t>We can interact these variables with time binaries to see how returns change over time</a:t>
            </a:r>
          </a:p>
          <a:p>
            <a:r>
              <a:rPr lang="en-US" dirty="0"/>
              <a:t>Examples </a:t>
            </a:r>
          </a:p>
          <a:p>
            <a:pPr lvl="1"/>
            <a:r>
              <a:rPr lang="en-US" dirty="0"/>
              <a:t>Experience which only changes by 1 over time or education might be fixed</a:t>
            </a:r>
          </a:p>
          <a:p>
            <a:pPr lvl="1"/>
            <a:r>
              <a:rPr lang="en-US" dirty="0"/>
              <a:t>We can interact these variables with time binaries to see how returns change over time compared to the base period</a:t>
            </a:r>
          </a:p>
          <a:p>
            <a:pPr lvl="1"/>
            <a:r>
              <a:rPr lang="en-US" b="1" dirty="0"/>
              <a:t>We cannot estimate returns to education in the base period, only how they have changed.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572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CB740-3A95-96B9-DE73-5C4E38E67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 (Within)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678269-9F8F-4A2E-9125-1AF26BA76E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8299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Has the Returns to Education Changed Over Time?</a:t>
                </a:r>
              </a:p>
              <a:p>
                <a:r>
                  <a:rPr lang="en-US" dirty="0"/>
                  <a:t>Vella and Verbeek (1998) looked to see how the returns to education have changed over time</a:t>
                </a:r>
              </a:p>
              <a:p>
                <a:r>
                  <a:rPr lang="en-US" dirty="0"/>
                  <a:t>They analyze 545 individuals from 1980 to 1987</a:t>
                </a:r>
              </a:p>
              <a:p>
                <a:r>
                  <a:rPr lang="en-US" dirty="0"/>
                  <a:t>Using a Fixed Effects (Within) Estimator, they cannot estimate the returns to education (or race, sex, experience) directly</a:t>
                </a:r>
              </a:p>
              <a:p>
                <a:r>
                  <a:rPr lang="en-US" dirty="0"/>
                  <a:t>However, the authors interact education and year time binaries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81, 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82, 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83, 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84, 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85, 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86, 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87</m:t>
                    </m:r>
                  </m:oMath>
                </a14:m>
                <a:r>
                  <a:rPr lang="en-US" dirty="0"/>
                  <a:t> to test to see if returns to education have been constant over time</a:t>
                </a:r>
              </a:p>
              <a:p>
                <a:r>
                  <a:rPr lang="en-US" dirty="0"/>
                  <a:t>We’ll see this during our Stata session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678269-9F8F-4A2E-9125-1AF26BA76E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82993"/>
              </a:xfrm>
              <a:blipFill>
                <a:blip r:embed="rId2"/>
                <a:stretch>
                  <a:fillRect l="-1086" t="-2116" r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9335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8F181-4B1B-F6E6-BDCC-7ACEA7765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Least-Squares Dummy Variables Estimator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C290CE-A3F0-D531-2293-3AE88B33F1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The Least-Squares Dummy Variable (LSDV) Estimator</a:t>
                </a:r>
              </a:p>
              <a:p>
                <a:pPr lvl="1"/>
                <a:r>
                  <a:rPr lang="en-US" dirty="0"/>
                  <a:t>Another approach to fixed effects to control for time-invariant heterogeneity with each unit of analysis (cross-sectional unit)</a:t>
                </a:r>
              </a:p>
              <a:p>
                <a:pPr lvl="1"/>
                <a:r>
                  <a:rPr lang="en-US" dirty="0"/>
                  <a:t>We basically add binaries/dummies for each unit of analysis </a:t>
                </a:r>
              </a:p>
              <a:p>
                <a:r>
                  <a:rPr lang="en-US" dirty="0"/>
                  <a:t>Our general fixed effects model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add </a:t>
                </a:r>
                <a:r>
                  <a:rPr lang="en-US" b="1" dirty="0"/>
                  <a:t>an intercept for each individual </a:t>
                </a:r>
                <a:r>
                  <a:rPr lang="en-US" dirty="0"/>
                  <a:t>unit of analysis (cross-sectional unit)</a:t>
                </a:r>
              </a:p>
              <a:p>
                <a:pPr lvl="1"/>
                <a:r>
                  <a:rPr lang="en-US" dirty="0"/>
                  <a:t>We add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intercepts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Note:</a:t>
                </a:r>
              </a:p>
              <a:p>
                <a:pPr lvl="1"/>
                <a:r>
                  <a:rPr lang="en-US" dirty="0"/>
                  <a:t>This may become unwieldy with too many units of analysis/cross-sectional units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C290CE-A3F0-D531-2293-3AE88B33F1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6949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8F181-4B1B-F6E6-BDCC-7ACEA7765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Least-Squares Dummy Variables Estimator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C290CE-A3F0-D531-2293-3AE88B33F1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Interesting features of LSDV</a:t>
                </a:r>
              </a:p>
              <a:p>
                <a:pPr lvl="1"/>
                <a:r>
                  <a:rPr lang="en-US" dirty="0"/>
                  <a:t>The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will be the same as the Within Estimator</a:t>
                </a:r>
              </a:p>
              <a:p>
                <a:pPr lvl="1"/>
                <a:r>
                  <a:rPr lang="en-US" dirty="0"/>
                  <a:t>The standard error and major statistics will be the same</a:t>
                </a:r>
              </a:p>
              <a:p>
                <a:pPr lvl="1"/>
                <a:r>
                  <a:rPr lang="en-US" dirty="0"/>
                  <a:t>R-Squared can be rather high, since we are including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number of binaries</a:t>
                </a:r>
              </a:p>
              <a:p>
                <a:pPr lvl="1"/>
                <a:r>
                  <a:rPr lang="en-US" dirty="0"/>
                  <a:t>Just because a R-Squared is higher does not mean anything for our unbiased and consistency assumptions</a:t>
                </a:r>
              </a:p>
              <a:p>
                <a:pPr lvl="1"/>
                <a:r>
                  <a:rPr lang="en-US" dirty="0"/>
                  <a:t>It is easy enough to compute F tests</a:t>
                </a:r>
              </a:p>
              <a:p>
                <a:r>
                  <a:rPr lang="en-US" dirty="0"/>
                  <a:t>LSDV estimator provides us with intercepts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which may occasionally be of interest</a:t>
                </a:r>
              </a:p>
              <a:p>
                <a:pPr lvl="1"/>
                <a:r>
                  <a:rPr lang="en-US" dirty="0"/>
                  <a:t>If we want to study the distributions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</a:p>
              <a:p>
                <a:pPr lvl="1"/>
                <a:r>
                  <a:rPr lang="en-US" dirty="0"/>
                  <a:t>If we are interested in a particular firm, city, school, etc.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C290CE-A3F0-D531-2293-3AE88B33F1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7977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DF90E-5267-25E0-5106-1B66F76B9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Effects (Within) or First Differencing?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DE49CB-63C9-2366-807C-D3706EE1BC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5573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When do we use Fixed Effects (Within) estimator and when do we use a first-differencing estimator?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FE and FD (and LSDV) estimators given same estimates and test statistics</a:t>
                </a:r>
              </a:p>
              <a:p>
                <a:pPr lvl="1"/>
                <a:r>
                  <a:rPr lang="en-US" dirty="0"/>
                  <a:t>A second period time binary needs to be included in the FE model to match the intercept in the second period for the FD model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≥3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b="1" dirty="0"/>
                  <a:t>The FE and FD estimators are not the same in this scenario</a:t>
                </a:r>
              </a:p>
              <a:p>
                <a:pPr lvl="1"/>
                <a:r>
                  <a:rPr lang="en-US" dirty="0"/>
                  <a:t>Both are unbiased and consistent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 under Assumptions 1-4</a:t>
                </a:r>
              </a:p>
              <a:p>
                <a:r>
                  <a:rPr lang="en-US" dirty="0"/>
                  <a:t>When we have large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and small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choice depends on the efficiency of the estimator</a:t>
                </a:r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DE49CB-63C9-2366-807C-D3706EE1BC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55730"/>
              </a:xfrm>
              <a:blipFill>
                <a:blip r:embed="rId2"/>
                <a:stretch>
                  <a:fillRect l="-1086" t="-2083" r="-1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313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DF90E-5267-25E0-5106-1B66F76B9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Effects or First Differencing?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DE49CB-63C9-2366-807C-D3706EE1BC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Serial Correlation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𝜌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Note: when we test for serial correlation after FE, we are testing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and not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Scenario 1: No serial correlation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When the idiosyncratic errors are serially uncorrelated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br>
                  <a:rPr lang="en-US" dirty="0"/>
                </a:br>
                <a:r>
                  <a:rPr lang="en-US" b="1" dirty="0"/>
                  <a:t>FE is more efficient than FD</a:t>
                </a:r>
                <a:endParaRPr lang="en-US" dirty="0"/>
              </a:p>
              <a:p>
                <a:r>
                  <a:rPr lang="en-US" dirty="0"/>
                  <a:t>Scenario 2: Random walk with positive serial correlation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 random walk is a highly persistent time-series process where the next period’s value is obtained as this period’s value plus an independent error term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follows a random walk, or positive serial correlation, then the idiosyncratic errors will be serially correlated, but</a:t>
                </a:r>
                <a:br>
                  <a:rPr lang="en-US" dirty="0"/>
                </a:br>
                <a:r>
                  <a:rPr lang="en-US" dirty="0"/>
                  <a:t>the </a:t>
                </a:r>
                <a:r>
                  <a:rPr lang="en-US" b="1" dirty="0"/>
                  <a:t>differences in the idiosyncratic errors will be serially uncorrelated</a:t>
                </a:r>
              </a:p>
              <a:p>
                <a:pPr lvl="1"/>
                <a:r>
                  <a:rPr lang="en-US" b="1" dirty="0"/>
                  <a:t>FD is more efficient than FE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𝒊𝒕</m:t>
                        </m:r>
                      </m:sub>
                    </m:sSub>
                  </m:oMath>
                </a14:m>
                <a:r>
                  <a:rPr lang="en-US" b="1" dirty="0"/>
                  <a:t> follows a random walk</a:t>
                </a:r>
              </a:p>
              <a:p>
                <a:pPr lvl="1"/>
                <a:r>
                  <a:rPr lang="en-US" dirty="0"/>
                  <a:t>We may expect that the unobserved factors that change over time to be serially correlated </a:t>
                </a:r>
                <a:endParaRPr lang="en-US" b="1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DE49CB-63C9-2366-807C-D3706EE1BC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965" t="-2267" b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9108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F73AC-AF95-0E73-1C11-6071160F3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AA97E-34C7-2E16-8BEF-CF2749277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Fixed Effects Estimation</a:t>
            </a:r>
          </a:p>
          <a:p>
            <a:r>
              <a:rPr lang="en-US" dirty="0"/>
              <a:t>Random Effects Model</a:t>
            </a:r>
          </a:p>
          <a:p>
            <a:r>
              <a:rPr lang="en-US" dirty="0"/>
              <a:t>IV Presentation</a:t>
            </a:r>
          </a:p>
          <a:p>
            <a:r>
              <a:rPr lang="en-US" dirty="0"/>
              <a:t>Stata Examples and Work</a:t>
            </a:r>
          </a:p>
        </p:txBody>
      </p:sp>
    </p:spTree>
    <p:extLst>
      <p:ext uri="{BB962C8B-B14F-4D97-AF65-F5344CB8AC3E}">
        <p14:creationId xmlns:p14="http://schemas.microsoft.com/office/powerpoint/2010/main" val="35077411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DF90E-5267-25E0-5106-1B66F76B9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Effects or First Differencing?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DE49CB-63C9-2366-807C-D3706EE1BC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Scenario 3: Non-random-walk serial correlation</a:t>
                </a:r>
              </a:p>
              <a:p>
                <a:pPr lvl="1"/>
                <a:r>
                  <a:rPr lang="en-US" dirty="0"/>
                  <a:t>Typically serial correlation is usually positive random walk serial correlation </a:t>
                </a:r>
              </a:p>
              <a:p>
                <a:pPr lvl="1"/>
                <a:r>
                  <a:rPr lang="en-US" dirty="0"/>
                  <a:t>It is harder to compare the efficiency of FD and FE estimators in this scenario</a:t>
                </a:r>
              </a:p>
              <a:p>
                <a:r>
                  <a:rPr lang="en-US" dirty="0"/>
                  <a:t>Scenario 4: Negative serial correlation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dirty="0"/>
                  <a:t> 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Then it is FE is more efficient than FD</a:t>
                </a:r>
              </a:p>
              <a:p>
                <a:r>
                  <a:rPr lang="en-US" dirty="0"/>
                  <a:t>Scenario 5: What happens when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b="1" dirty="0"/>
                  <a:t> is large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b="1" dirty="0"/>
                  <a:t> is small</a:t>
                </a:r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We should be cautious using the FE estimator</a:t>
                </a:r>
              </a:p>
              <a:p>
                <a:pPr lvl="1"/>
                <a:r>
                  <a:rPr lang="en-US" b="1" dirty="0"/>
                  <a:t>FD estimator has a benefit appealing to the central limit theorem</a:t>
                </a:r>
              </a:p>
              <a:p>
                <a:pPr lvl="1"/>
                <a:r>
                  <a:rPr lang="en-US" dirty="0"/>
                  <a:t>This is due to the assumptions of time series (which we will cover later)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DE49CB-63C9-2366-807C-D3706EE1BC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925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DF90E-5267-25E0-5106-1B66F76B9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Effects or First Differencing?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E49CB-63C9-2366-807C-D3706EE1B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Both are sensitive to measurement error (CEV)</a:t>
            </a:r>
          </a:p>
          <a:p>
            <a:pPr lvl="1"/>
            <a:r>
              <a:rPr lang="en-US" dirty="0"/>
              <a:t>CEV assumption violates the strict exogeneity assumption</a:t>
            </a:r>
          </a:p>
          <a:p>
            <a:pPr lvl="1"/>
            <a:r>
              <a:rPr lang="en-US" dirty="0"/>
              <a:t>But the FE estimator is a bit less sensitivity to it relative to the FD estimator</a:t>
            </a:r>
          </a:p>
          <a:p>
            <a:r>
              <a:rPr lang="en-US" dirty="0"/>
              <a:t>Sensitivity Analysis</a:t>
            </a:r>
          </a:p>
          <a:p>
            <a:pPr lvl="1"/>
            <a:r>
              <a:rPr lang="en-US" dirty="0"/>
              <a:t>It is a good idea report the estimates from </a:t>
            </a:r>
            <a:r>
              <a:rPr lang="en-US" b="1" dirty="0"/>
              <a:t>both</a:t>
            </a:r>
            <a:r>
              <a:rPr lang="en-US" dirty="0"/>
              <a:t> FD and FE estimators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6826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7298B-720B-4FDF-C004-160AA98A8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Unbalanced Panels and Fixed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D5D1C-ECAC-8EC2-A8FE-8D84586084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there is an unbalanced panel, we can still estimate our FE estimates</a:t>
            </a:r>
          </a:p>
          <a:p>
            <a:pPr lvl="1"/>
            <a:r>
              <a:rPr lang="en-US" dirty="0"/>
              <a:t>Stata will let you know when you have an unbalanced panel</a:t>
            </a:r>
          </a:p>
          <a:p>
            <a:r>
              <a:rPr lang="en-US" dirty="0"/>
              <a:t>The main problem is why the panel is unbalanced</a:t>
            </a:r>
          </a:p>
          <a:p>
            <a:pPr lvl="1"/>
            <a:r>
              <a:rPr lang="en-US" dirty="0"/>
              <a:t>Missing at random or systematic missing?</a:t>
            </a:r>
          </a:p>
          <a:p>
            <a:pPr lvl="1"/>
            <a:r>
              <a:rPr lang="en-US" dirty="0"/>
              <a:t>Are observations missing which is correlated with the idiosyncratic error?</a:t>
            </a:r>
          </a:p>
          <a:p>
            <a:pPr lvl="1"/>
            <a:r>
              <a:rPr lang="en-US" dirty="0"/>
              <a:t>Are observation dropping out due to unobserved reason?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1740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D5EBA-ADBD-2BA5-D946-342AE9AFC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Effects Estimation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1290AE-E98D-FC2D-657B-46713A7F94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3688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C49EA-21B8-5B8B-F385-3B37643CC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Effects Estimator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A4F47C-F441-EFDF-74FF-2524CAEAA6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If fixed effects takes care of unobserved time-invariant heterogeneity, then why should we look into another estimator?</a:t>
                </a:r>
              </a:p>
              <a:p>
                <a:pPr lvl="1"/>
                <a:r>
                  <a:rPr lang="en-US" b="1" dirty="0"/>
                  <a:t>The fixed effects or first-difference estimators do not allow use to assess time-invariant variables</a:t>
                </a:r>
              </a:p>
              <a:p>
                <a:pPr lvl="1"/>
                <a:r>
                  <a:rPr lang="en-US" dirty="0"/>
                  <a:t>If we are interested in sex, race, etc., we cannot use FE or FD</a:t>
                </a:r>
              </a:p>
              <a:p>
                <a:r>
                  <a:rPr lang="en-US" dirty="0"/>
                  <a:t>The Random Effects Estimator allows us to assess the relationship between a key explanatory variable that does not vary over time and the outcome</a:t>
                </a:r>
              </a:p>
              <a:p>
                <a:pPr lvl="1"/>
                <a:r>
                  <a:rPr lang="en-US" b="1" dirty="0"/>
                  <a:t>We do need to test if the Random Effects Estimator is appropriate</a:t>
                </a:r>
              </a:p>
              <a:p>
                <a:pPr lvl="1"/>
                <a:r>
                  <a:rPr lang="en-US" dirty="0"/>
                  <a:t>It’s main assumption is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uncorrelated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A4F47C-F441-EFDF-74FF-2524CAEAA6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9216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80CD9-136B-432C-A7E0-55E56575F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Effects Estimator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E3AFBC-767E-68EF-EBF9-7FB44F8180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We will build up to the Random Effects Estimator</a:t>
                </a:r>
              </a:p>
              <a:p>
                <a:pPr lvl="1"/>
                <a:r>
                  <a:rPr lang="en-US" dirty="0"/>
                  <a:t>In short, it is a feasible general least squared estimator where the variables are uncorrelated with the unobserved effects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and the variables are </a:t>
                </a:r>
                <a:r>
                  <a:rPr lang="en-US" b="1" dirty="0"/>
                  <a:t>quasi-demeaned across time</a:t>
                </a:r>
                <a:r>
                  <a:rPr lang="en-US" dirty="0"/>
                  <a:t>, which depends upon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dirty="0"/>
                  <a:t>Let’s begin with our general fixed effects model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add an intercept unlike before to assume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has a zero mean</a:t>
                </a:r>
              </a:p>
              <a:p>
                <a:pPr lvl="1"/>
                <a:r>
                  <a:rPr lang="en-US" dirty="0"/>
                  <a:t>We allow for time binaries as well</a:t>
                </a:r>
              </a:p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uncorrelated with each explanatory variable in all time periods?</a:t>
                </a:r>
              </a:p>
              <a:p>
                <a:pPr lvl="1"/>
                <a:r>
                  <a:rPr lang="en-US" dirty="0"/>
                  <a:t>If that true, then using FD or FE transformations are inefficient</a:t>
                </a:r>
              </a:p>
              <a:p>
                <a:pPr lvl="1"/>
                <a:r>
                  <a:rPr lang="en-US" dirty="0"/>
                  <a:t>Our goal with FD or FE (Within) is to eliminate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E3AFBC-767E-68EF-EBF9-7FB44F8180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32397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80CD9-136B-432C-A7E0-55E56575F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Effects Estimator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E3AFBC-767E-68EF-EBF9-7FB44F8180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Random Effects Model</a:t>
                </a:r>
              </a:p>
              <a:p>
                <a:pPr lvl="1"/>
                <a:r>
                  <a:rPr lang="en-US" dirty="0"/>
                  <a:t>A feasible (estimated) generalized least square estimator in the general fixed effects model where the </a:t>
                </a:r>
                <a:r>
                  <a:rPr lang="en-US" b="1" dirty="0"/>
                  <a:t>unobserved effect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/>
                  <a:t> is uncorrelated with all explanatory variables in all time periods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for variables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and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All of our assumptions are similar to the FE (Within) estimator</a:t>
                </a:r>
              </a:p>
              <a:p>
                <a:pPr lvl="1"/>
                <a:r>
                  <a:rPr lang="en-US" dirty="0"/>
                  <a:t>Except that we are adding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this assumption fails, then we should use FD or FE (Within) Estimator</a:t>
                </a:r>
              </a:p>
              <a:p>
                <a:r>
                  <a:rPr lang="en-US" dirty="0"/>
                  <a:t>Note:</a:t>
                </a:r>
              </a:p>
              <a:p>
                <a:pPr lvl="1"/>
                <a:r>
                  <a:rPr lang="en-US" dirty="0"/>
                  <a:t>This assumption is likely to fail, so we’ll need to test it with a Hausman test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E3AFBC-767E-68EF-EBF9-7FB44F8180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46847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80CD9-136B-432C-A7E0-55E56575F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Effects Estimator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E3AFBC-767E-68EF-EBF9-7FB44F8180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How do we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under this new assumption?</a:t>
                </a:r>
              </a:p>
              <a:p>
                <a:pPr lvl="1"/>
                <a:r>
                  <a:rPr lang="en-US" dirty="0"/>
                  <a:t>It can be analyzed using a single cross-section of time; no need for panel data</a:t>
                </a:r>
              </a:p>
              <a:p>
                <a:pPr lvl="1"/>
                <a:r>
                  <a:rPr lang="en-US" dirty="0"/>
                  <a:t>But, </a:t>
                </a:r>
              </a:p>
              <a:p>
                <a:pPr lvl="1"/>
                <a:r>
                  <a:rPr lang="en-US" dirty="0"/>
                  <a:t>Using a single cross section loses useful information in the other time periods</a:t>
                </a:r>
              </a:p>
              <a:p>
                <a:r>
                  <a:rPr lang="en-US" dirty="0"/>
                  <a:t>Key feature of RE </a:t>
                </a:r>
              </a:p>
              <a:p>
                <a:pPr lvl="1"/>
                <a:r>
                  <a:rPr lang="en-US" dirty="0"/>
                  <a:t>We could just use pooled OLS and ignore the unobserved time-invariant effects to produce consistent estimators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we do this,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ends up in the error term</a:t>
                </a:r>
              </a:p>
              <a:p>
                <a:r>
                  <a:rPr lang="en-US" dirty="0"/>
                  <a:t>Composite error ignoring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E3AFBC-767E-68EF-EBF9-7FB44F8180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907" b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74006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80CD9-136B-432C-A7E0-55E56575F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Effects Estimator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E3AFBC-767E-68EF-EBF9-7FB44F8180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composite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b="0" dirty="0"/>
                  <a:t> is serially correlated across time,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/>
                  <a:t> is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b="0" dirty="0"/>
                  <a:t> in each time period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Under random effects assumption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𝑖𝑠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dirty="0"/>
                  <a:t>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positive serial correlation may be substantial</a:t>
                </a:r>
              </a:p>
              <a:p>
                <a:r>
                  <a:rPr lang="en-US" dirty="0"/>
                  <a:t>A generalized least squares (GLS) estimator can be used to solve the the serial correlation problem</a:t>
                </a:r>
              </a:p>
              <a:p>
                <a:pPr lvl="1"/>
                <a:r>
                  <a:rPr lang="en-US" dirty="0"/>
                  <a:t>We need small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and large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for RE model for good properties</a:t>
                </a:r>
              </a:p>
              <a:p>
                <a:pPr lvl="1"/>
                <a:r>
                  <a:rPr lang="en-US" dirty="0"/>
                  <a:t>We assume a balanced panel as well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E3AFBC-767E-68EF-EBF9-7FB44F8180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568" b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1732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80CD9-136B-432C-A7E0-55E56575F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Effects Estimator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E3AFBC-767E-68EF-EBF9-7FB44F8180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GLS transformation for RE estimator 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3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3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3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3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+(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300" dirty="0"/>
              </a:p>
              <a:p>
                <a:pPr lvl="1"/>
                <a:r>
                  <a:rPr lang="en-US" dirty="0"/>
                  <a:t>Where the means are averages over time like FE (Within)</a:t>
                </a:r>
              </a:p>
              <a:p>
                <a:r>
                  <a:rPr lang="en-US" dirty="0"/>
                  <a:t>Quasi-demeaned data</a:t>
                </a:r>
              </a:p>
              <a:p>
                <a:pPr lvl="1"/>
                <a:r>
                  <a:rPr lang="en-US" dirty="0"/>
                  <a:t>In a RE estimation with panel data, the original data in each time period is demeaned by a fraction of the time average for each cross-sectional unit (unit of analysis)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E3AFBC-767E-68EF-EBF9-7FB44F8180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7528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7F9C4-8274-E2D9-68CF-F1DDB2E06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18A221-09B4-8300-ED60-3DD6AED664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Last week we covered the Pooled OLS and First-Difference Estimators</a:t>
                </a:r>
              </a:p>
              <a:p>
                <a:r>
                  <a:rPr lang="en-US" dirty="0"/>
                  <a:t>Pooled OLS</a:t>
                </a:r>
              </a:p>
              <a:p>
                <a:pPr lvl="1"/>
                <a:r>
                  <a:rPr lang="en-US" dirty="0"/>
                  <a:t>We can pool independent cross-sections together</a:t>
                </a:r>
              </a:p>
              <a:p>
                <a:pPr lvl="1"/>
                <a:r>
                  <a:rPr lang="en-US" dirty="0"/>
                  <a:t>We can control for time trends/secular trends that affect all units of observation</a:t>
                </a:r>
              </a:p>
              <a:p>
                <a:pPr lvl="1"/>
                <a:r>
                  <a:rPr lang="en-US" dirty="0"/>
                  <a:t>We can see how returns (e.g. education) have changed over time</a:t>
                </a:r>
              </a:p>
              <a:p>
                <a:pPr lvl="1"/>
                <a:r>
                  <a:rPr lang="en-US" dirty="0"/>
                  <a:t>We cannot control for time-invariant heterogeneity from the units of observation</a:t>
                </a:r>
              </a:p>
              <a:p>
                <a:r>
                  <a:rPr lang="en-US" dirty="0"/>
                  <a:t>First-Difference Estimator</a:t>
                </a:r>
              </a:p>
              <a:p>
                <a:pPr lvl="1"/>
                <a:r>
                  <a:rPr lang="en-US" dirty="0"/>
                  <a:t>Last week we focused on the first-differenced estimator</a:t>
                </a:r>
              </a:p>
              <a:p>
                <a:pPr lvl="1"/>
                <a:r>
                  <a:rPr lang="en-US" dirty="0"/>
                  <a:t>We eliminated time-invariant heterogeneity by taking the first difference between two periods</a:t>
                </a:r>
              </a:p>
              <a:p>
                <a:pPr lvl="1"/>
                <a:r>
                  <a:rPr lang="en-US" dirty="0"/>
                  <a:t>This looks at the change in the dependent variable and explanatory variables to eliminate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18A221-09B4-8300-ED60-3DD6AED664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965" t="-1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16399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80CD9-136B-432C-A7E0-55E56575F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Effects Estimator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E3AFBC-767E-68EF-EBF9-7FB44F8180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The GLS transformation for RE estimator 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sSubSup>
                                  <m:sSub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sz="23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3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3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3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3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+(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300" dirty="0"/>
              </a:p>
              <a:p>
                <a:r>
                  <a:rPr lang="en-US" dirty="0"/>
                  <a:t>Where</a:t>
                </a:r>
              </a:p>
              <a:p>
                <a:pPr lvl="1"/>
                <a:r>
                  <a:rPr lang="en-US" dirty="0"/>
                  <a:t>The RE transformation subtracts a fraction of the average over time instead of the average over time like FE (Within) – quasi-demeaned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depends upon</a:t>
                </a:r>
              </a:p>
              <a:p>
                <a:pPr lvl="1"/>
                <a:r>
                  <a:rPr lang="en-US" b="1" dirty="0"/>
                  <a:t>Variance in unobserved effects in cross-sectional units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/>
                  <a:t>,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endParaRPr lang="en-US" b="1" dirty="0"/>
              </a:p>
              <a:p>
                <a:pPr lvl="1"/>
                <a:r>
                  <a:rPr lang="en-US" b="1" dirty="0"/>
                  <a:t>Variance in idiosyncratic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𝒊𝒕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The number of time periods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GLS estimator is simply a pooled OLS estimator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E3AFBC-767E-68EF-EBF9-7FB44F8180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b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51676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80CD9-136B-432C-A7E0-55E56575F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</a:t>
            </a:r>
            <a:r>
              <a:rPr lang="en-US"/>
              <a:t>Effects Estimator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E3AFBC-767E-68EF-EBF9-7FB44F8180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An advantage of the RE Estimator</a:t>
                </a:r>
              </a:p>
              <a:p>
                <a:pPr lvl="1"/>
                <a:r>
                  <a:rPr lang="en-US" b="1" dirty="0"/>
                  <a:t>The transformation allows for explanatory variables that that are constant over time</a:t>
                </a:r>
              </a:p>
              <a:p>
                <a:pPr lvl="1"/>
                <a:r>
                  <a:rPr lang="en-US" dirty="0"/>
                  <a:t>This is an advantage over FE (Within) and FD, since time-invariant explanatory variables drop out</a:t>
                </a:r>
              </a:p>
              <a:p>
                <a:r>
                  <a:rPr lang="en-US" dirty="0"/>
                  <a:t>Advantage of FE (Within) and FD estimators</a:t>
                </a:r>
              </a:p>
              <a:p>
                <a:pPr lvl="1"/>
                <a:r>
                  <a:rPr lang="en-US" dirty="0"/>
                  <a:t>One of the main points for panel data is to allow the explanatory variables and the unobserved effects in cross-sectional units (e.g. individuals, firms) is to allow them to be correlated to deal with unobserved confounders</a:t>
                </a:r>
              </a:p>
              <a:p>
                <a:pPr lvl="1"/>
                <a:r>
                  <a:rPr lang="en-US" dirty="0"/>
                  <a:t>RE assumes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 example is the wage equation, we know that unobserved effects of ability are correlated with wages and education (ability - an unobserved confounder)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E3AFBC-767E-68EF-EBF9-7FB44F8180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17594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80CD9-136B-432C-A7E0-55E56575F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Effects Estimator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E3AFBC-767E-68EF-EBF9-7FB44F8180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parameter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It is never known, but it can be estimated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=1−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  <m:d>
                                      <m:d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Sup>
                                              <m:sSubSupPr>
                                                <m:ctrlPr>
                                                  <a:rPr lang="en-US" b="0" i="1" dirty="0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acc>
                                                  <m:accPr>
                                                    <m:chr m:val="̂"/>
                                                    <m:ctrlPr>
                                                      <a:rPr lang="en-US" b="0" i="1" dirty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𝜎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b="0" i="1" dirty="0" smtClean="0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b="0" i="1" dirty="0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num>
                                          <m:den>
                                            <m:sSubSup>
                                              <m:sSubSupPr>
                                                <m:ctrlPr>
                                                  <a:rPr lang="en-US" b="0" i="1" dirty="0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acc>
                                                  <m:accPr>
                                                    <m:chr m:val="̂"/>
                                                    <m:ctrlPr>
                                                      <a:rPr lang="en-US" b="0" i="1" dirty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b="0" i="1" dirty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𝜎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b="0" i="1" dirty="0" smtClean="0"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b="0" i="1" dirty="0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den>
                                        </m:f>
                                      </m:e>
                                    </m:d>
                                  </m:e>
                                </m:d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Where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is a consistent estimator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(as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is a consistent estimator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(as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These can be based upon pooled or fixed effects residuals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E3AFBC-767E-68EF-EBF9-7FB44F8180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41423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80CD9-136B-432C-A7E0-55E56575F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Effects Estimator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E3AFBC-767E-68EF-EBF9-7FB44F8180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One way to estimate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from pooled OLS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𝑁𝑇</m:t>
                                </m:r>
                                <m:d>
                                  <m:d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𝑖𝑠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=1−</m:t>
                    </m:r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is just the square of the standard error from the pooled OLS estimation</a:t>
                </a:r>
              </a:p>
              <a:p>
                <a:r>
                  <a:rPr lang="en-US" dirty="0"/>
                  <a:t>Finally, our Random Effects Estimator</a:t>
                </a:r>
              </a:p>
              <a:p>
                <a:pPr lvl="1"/>
                <a:r>
                  <a:rPr lang="en-US" dirty="0"/>
                  <a:t>Is a Feasible General Least Squares estimator that uses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acc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A feasible GLS are weighted OLS that account for structure of the composite error (which for use is a combination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E3AFBC-767E-68EF-EBF9-7FB44F8180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16746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80CD9-136B-432C-A7E0-55E56575F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Effects Estimator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E3AFBC-767E-68EF-EBF9-7FB44F8180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Finally, our Random Effects Estimator</a:t>
                </a:r>
              </a:p>
              <a:p>
                <a:pPr lvl="1"/>
                <a:r>
                  <a:rPr lang="en-US" dirty="0"/>
                  <a:t>a Feasible General Least Squares estimator that uses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acc>
                  </m:oMath>
                </a14:m>
                <a:r>
                  <a:rPr lang="en-US" dirty="0"/>
                  <a:t> in place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to quasi-demean the variables across time given the explanatory variable are uncorrelated with the unobserved time-invariant effects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Stata will be able to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acc>
                  </m:oMath>
                </a14:m>
                <a:r>
                  <a:rPr lang="en-US" dirty="0"/>
                  <a:t> and the Feasible GLS </a:t>
                </a:r>
              </a:p>
              <a:p>
                <a:r>
                  <a:rPr lang="en-US" dirty="0"/>
                  <a:t>Properties of the Random Effects Estimator</a:t>
                </a:r>
              </a:p>
              <a:p>
                <a:pPr lvl="1"/>
                <a:r>
                  <a:rPr lang="en-US" dirty="0"/>
                  <a:t>Under the assumptions of RE estimator</a:t>
                </a:r>
              </a:p>
              <a:p>
                <a:pPr lvl="1"/>
                <a:r>
                  <a:rPr lang="en-US" dirty="0"/>
                  <a:t>The RE estimator is consistent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gets larger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remains fixed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E3AFBC-767E-68EF-EBF9-7FB44F8180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38955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68FE5-38AB-BD24-A0D9-3F969AAC0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of the Random Effects Estimator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ABB7BD-6835-D8E0-1324-CFEDDB8A6F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Assumption 1: Linear in parameters</a:t>
                </a:r>
              </a:p>
              <a:p>
                <a:pPr lvl="1"/>
                <a:r>
                  <a:rPr lang="en-US" b="0" dirty="0"/>
                  <a:t>For 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b="0" dirty="0"/>
                  <a:t>,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are the parameters to estimate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unobserved time-invariant effect of each cross-sectional unit (unit of analysis)</a:t>
                </a:r>
              </a:p>
              <a:p>
                <a:r>
                  <a:rPr lang="en-US" dirty="0"/>
                  <a:t>Assumption 2: Random Sampling</a:t>
                </a:r>
              </a:p>
              <a:p>
                <a:pPr lvl="1"/>
                <a:r>
                  <a:rPr lang="en-US" dirty="0"/>
                  <a:t>We have a random sample from the cross-section</a:t>
                </a:r>
              </a:p>
              <a:p>
                <a:r>
                  <a:rPr lang="en-US" dirty="0"/>
                  <a:t>Assumption 3: No Perfect Multicollinearity</a:t>
                </a:r>
              </a:p>
              <a:p>
                <a:pPr lvl="1"/>
                <a:r>
                  <a:rPr lang="en-US" dirty="0"/>
                  <a:t>There is variation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There are no perfect linear relationships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ABB7BD-6835-D8E0-1324-CFEDDB8A6F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91074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68FE5-38AB-BD24-A0D9-3F969AAC0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of the Random Effects Estimator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ABB7BD-6835-D8E0-1324-CFEDDB8A6F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Assumption 4: Strict Exogeneity</a:t>
                </a:r>
              </a:p>
              <a:p>
                <a:pPr lvl="1"/>
                <a:r>
                  <a:rPr lang="en-US" dirty="0"/>
                  <a:t>For 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the expected value of the idiosyncratic error given the explanatory variables in all time periods and the unobserved effect is zero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  </m:t>
                    </m:r>
                  </m:oMath>
                </a14:m>
                <a:r>
                  <a:rPr lang="en-US" dirty="0"/>
                  <a:t>      (similar to FE until here)</a:t>
                </a:r>
              </a:p>
              <a:p>
                <a:pPr lvl="1"/>
                <a:r>
                  <a:rPr lang="en-US" dirty="0"/>
                  <a:t>And, the expected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given all explanatory variables is constant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Assumption 5: Homoskedasticity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∀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(similar to FE until here)            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means that the variance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given all explanatory variables is constant</a:t>
                </a:r>
              </a:p>
              <a:p>
                <a:pPr lvl="1"/>
                <a:r>
                  <a:rPr lang="en-US" dirty="0"/>
                  <a:t>Note: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dirty="0"/>
                  <a:t> means ”for all”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ABB7BD-6835-D8E0-1324-CFEDDB8A6F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965" t="-1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33439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68FE5-38AB-BD24-A0D9-3F969AAC0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of the Random Effects Estimator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ABB7BD-6835-D8E0-1324-CFEDDB8A6F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Assumption 6: No Serial Correlation</a:t>
                </a:r>
              </a:p>
              <a:p>
                <a:pPr lvl="1"/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the idiosyncratic errors are uncorrelated conditional on all explanatory variables and unobserved effects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𝑖𝑠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ABB7BD-6835-D8E0-1324-CFEDDB8A6F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00134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80CD9-136B-432C-A7E0-55E56575F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Effects Estimator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E3AFBC-767E-68EF-EBF9-7FB44F8180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Properties of the Random Effects Estimator</a:t>
                </a:r>
              </a:p>
              <a:p>
                <a:pPr lvl="1"/>
                <a:r>
                  <a:rPr lang="en-US" dirty="0"/>
                  <a:t>Under the assumptions of RE estimator</a:t>
                </a:r>
              </a:p>
              <a:p>
                <a:pPr lvl="1"/>
                <a:r>
                  <a:rPr lang="en-US" dirty="0"/>
                  <a:t>The RE estimator is consistent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gets larger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remains fixed</a:t>
                </a:r>
              </a:p>
              <a:p>
                <a:pPr lvl="1"/>
                <a:r>
                  <a:rPr lang="en-US" dirty="0"/>
                  <a:t>The properties of the RE estimator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is small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is larger is undefined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E3AFBC-767E-68EF-EBF9-7FB44F8180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30937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89825-F017-99D6-6E0C-DCBDBFF7B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 Estimator compared to Pooled OLS and FE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6F2B64-487B-D42E-C81B-6B3178391C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Let’s look at our Quasi-demeaned equation for RE Estimator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3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3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3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3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+(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300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We have estimates similar to the FE (Within) estimator</a:t>
                </a: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We have estimates similar to the Pooled OLS estimator</a:t>
                </a:r>
              </a:p>
              <a:p>
                <a:r>
                  <a:rPr lang="en-US" dirty="0"/>
                  <a:t>Note: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acc>
                  </m:oMath>
                </a14:m>
                <a:r>
                  <a:rPr lang="en-US" dirty="0"/>
                  <a:t> is never 0 or 1, but it can be closer to one of these</a:t>
                </a:r>
              </a:p>
              <a:p>
                <a:pPr lvl="1"/>
                <a:r>
                  <a:rPr lang="en-US" b="1" dirty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r>
                  <a:rPr lang="en-US" b="1" dirty="0"/>
                  <a:t> is small</a:t>
                </a:r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relatively unimportant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acc>
                  </m:oMath>
                </a14:m>
                <a:r>
                  <a:rPr lang="en-US" dirty="0"/>
                  <a:t> is closer to 0</a:t>
                </a:r>
              </a:p>
              <a:p>
                <a:pPr lvl="1"/>
                <a:r>
                  <a:rPr lang="en-US" b="1" dirty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r>
                  <a:rPr lang="en-US" b="1" dirty="0"/>
                  <a:t> is large </a:t>
                </a:r>
                <a:r>
                  <a:rPr lang="en-US" dirty="0"/>
                  <a:t>relative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relatively important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acc>
                  </m:oMath>
                </a14:m>
                <a:r>
                  <a:rPr lang="en-US" dirty="0"/>
                  <a:t> is closer to 1</a:t>
                </a:r>
              </a:p>
              <a:p>
                <a:pPr lvl="1"/>
                <a:r>
                  <a:rPr lang="en-US" dirty="0"/>
                  <a:t>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gets larger,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acc>
                  </m:oMath>
                </a14:m>
                <a:r>
                  <a:rPr lang="en-US" dirty="0"/>
                  <a:t> approaches 1 and RE and FE (Within) estimates are close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6F2B64-487B-D42E-C81B-6B3178391C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78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7F9C4-8274-E2D9-68CF-F1DDB2E06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18A221-09B4-8300-ED60-3DD6AED664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We’ll look at two more types of estimators with panel data</a:t>
                </a:r>
              </a:p>
              <a:p>
                <a:r>
                  <a:rPr lang="en-US" dirty="0"/>
                  <a:t>Fixed Effects (or Within) Estimator </a:t>
                </a:r>
              </a:p>
              <a:p>
                <a:pPr lvl="1"/>
                <a:r>
                  <a:rPr lang="en-US" dirty="0"/>
                  <a:t>There is a difference between FE and FD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&gt;2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will account for the </a:t>
                </a:r>
                <a:r>
                  <a:rPr lang="en-US" b="1" dirty="0"/>
                  <a:t>variation within </a:t>
                </a:r>
                <a:r>
                  <a:rPr lang="en-US" dirty="0"/>
                  <a:t>a unit of observation</a:t>
                </a:r>
              </a:p>
              <a:p>
                <a:r>
                  <a:rPr lang="en-US" dirty="0"/>
                  <a:t>Random Effects Estimator</a:t>
                </a:r>
              </a:p>
              <a:p>
                <a:pPr lvl="1"/>
                <a:r>
                  <a:rPr lang="en-US" dirty="0"/>
                  <a:t>This is a special case when certain assumptions hold</a:t>
                </a:r>
              </a:p>
              <a:p>
                <a:pPr lvl="1"/>
                <a:r>
                  <a:rPr lang="en-US" dirty="0"/>
                  <a:t>We can see the effects of time-invariant characteristics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18A221-09B4-8300-ED60-3DD6AED664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53551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1FC20-CC30-7A54-3B7F-708D48A31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Composite Error of Random Effects Estimator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44601B-3BB4-281C-B85B-1C11341B0D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037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Let’s look at the quasi-demeaned composite error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unobserved cross-sectional unit effects in the composite error are weighted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Any 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𝒊𝒕</m:t>
                        </m:r>
                      </m:sub>
                    </m:sSub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/>
                  <a:t> makes RE estimator inconsistent </a:t>
                </a:r>
                <a:r>
                  <a:rPr lang="en-US" dirty="0"/>
                  <a:t>and the correlation is attenuated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bias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 the error term gets closer to zero</a:t>
                </a:r>
              </a:p>
              <a:p>
                <a:pPr lvl="1"/>
                <a:r>
                  <a:rPr lang="en-US" dirty="0"/>
                  <a:t>This is due to the RE getting closer to FE estimator</a:t>
                </a:r>
              </a:p>
              <a:p>
                <a:r>
                  <a:rPr lang="en-US" dirty="0"/>
                  <a:t>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The we leave a larger fraction of the unobserved cross-sectional effect in the term term, and the asymptotic bias of the RE estimator will be larger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44601B-3BB4-281C-B85B-1C11341B0D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03775"/>
              </a:xfrm>
              <a:blipFill>
                <a:blip r:embed="rId2"/>
                <a:stretch>
                  <a:fillRect l="-1086" t="-2902" r="-1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02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6536D-B47E-D55D-6F7A-779D00559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Pooled OLS, FE (Within), and RE Estimators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AE7DC9-1C28-75F3-8BF8-AB3A93C492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Dealing with unobserved confounders</a:t>
                </a:r>
              </a:p>
              <a:p>
                <a:pPr lvl="1"/>
                <a:r>
                  <a:rPr lang="en-US" dirty="0"/>
                  <a:t>FE (Within) allows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, which is a popular method to deal with unobserved confounders</a:t>
                </a:r>
              </a:p>
              <a:p>
                <a:r>
                  <a:rPr lang="en-US" dirty="0"/>
                  <a:t>What if we are interested in time-invariant observed variables?</a:t>
                </a:r>
              </a:p>
              <a:p>
                <a:pPr lvl="1"/>
                <a:r>
                  <a:rPr lang="en-US" dirty="0"/>
                  <a:t>Our FE (Within) estimator eliminates all observed and unobserved time-invariant variables</a:t>
                </a:r>
              </a:p>
              <a:p>
                <a:pPr lvl="1"/>
                <a:r>
                  <a:rPr lang="en-US" dirty="0"/>
                  <a:t>RE allows for us to observed the estimated parameters of time-invariant factors, and we need to control for observed confounders</a:t>
                </a:r>
              </a:p>
              <a:p>
                <a:r>
                  <a:rPr lang="en-US" dirty="0"/>
                  <a:t>We should we use RE estimators in certain situations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𝑪𝒐𝒗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𝒊𝒕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b="1" dirty="0"/>
                  <a:t> is an exception, and not a common occurrence</a:t>
                </a:r>
              </a:p>
              <a:p>
                <a:pPr lvl="1"/>
                <a:r>
                  <a:rPr lang="en-US" dirty="0"/>
                  <a:t>If it holds, RE is more efficient than FE (Within) and Pooled OLS</a:t>
                </a:r>
              </a:p>
              <a:p>
                <a:pPr lvl="1"/>
                <a:r>
                  <a:rPr lang="en-US" dirty="0"/>
                  <a:t>If a policy/treatment is assigned randomly, then RE will be more appropriate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AE7DC9-1C28-75F3-8BF8-AB3A93C492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r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52643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6536D-B47E-D55D-6F7A-779D00559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Pooled OLS, FE (Within), and RE Estimators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AE7DC9-1C28-75F3-8BF8-AB3A93C492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9729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Testing for RE and FE models with a </a:t>
                </a:r>
                <a:r>
                  <a:rPr lang="en-US" b="1" dirty="0"/>
                  <a:t>Hausman Test</a:t>
                </a:r>
              </a:p>
              <a:p>
                <a:pPr lvl="1"/>
                <a:r>
                  <a:rPr lang="en-US" dirty="0"/>
                  <a:t>We estimate FE and RE models and test to see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Our null hypothesis is that RE and FE estimates are close, and RE is more appropriate model due to its efficiency</a:t>
                </a:r>
              </a:p>
              <a:p>
                <a:pPr lvl="1"/>
                <a:r>
                  <a:rPr lang="en-US" b="1" dirty="0"/>
                  <a:t>If we reject the null hypothesis then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𝑪𝒐𝒗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𝒊𝒕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We can use Stata to test </a:t>
                </a:r>
              </a:p>
              <a:p>
                <a:r>
                  <a:rPr lang="en-US" dirty="0"/>
                  <a:t>Which estimator should you use?</a:t>
                </a:r>
              </a:p>
              <a:p>
                <a:pPr lvl="1"/>
                <a:r>
                  <a:rPr lang="en-US" dirty="0"/>
                  <a:t>It doesn’t hurt to report all three estimators as a part of a sensitivity analysis</a:t>
                </a:r>
              </a:p>
              <a:p>
                <a:pPr lvl="1"/>
                <a:r>
                  <a:rPr lang="en-US" dirty="0"/>
                  <a:t>It can provide insight into how much bias is caused by leaving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 the composite error</a:t>
                </a:r>
              </a:p>
              <a:p>
                <a:r>
                  <a:rPr lang="en-US" dirty="0"/>
                  <a:t>Note</a:t>
                </a:r>
              </a:p>
              <a:p>
                <a:pPr lvl="1"/>
                <a:r>
                  <a:rPr lang="en-US" dirty="0"/>
                  <a:t>Don’t forget to account for serial correlation in the composite error</a:t>
                </a:r>
              </a:p>
              <a:p>
                <a:pPr lvl="1"/>
                <a:r>
                  <a:rPr lang="en-US" dirty="0"/>
                  <a:t>We can do this by clustering our standard errors by cross-sectional units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AE7DC9-1C28-75F3-8BF8-AB3A93C492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97293"/>
              </a:xfrm>
              <a:blipFill>
                <a:blip r:embed="rId2"/>
                <a:stretch>
                  <a:fillRect l="-965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34519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7F00A-1789-A03A-E301-C8BECC091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Effects, Fixed Effects, and Pooled 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5D519-1A08-F1FE-0550-79D7F5E85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Wage Equation using Panel Data</a:t>
            </a:r>
          </a:p>
          <a:p>
            <a:pPr lvl="1"/>
            <a:r>
              <a:rPr lang="en-US" dirty="0"/>
              <a:t>We’ll use Vella and Verbeek (1998) again to assess marriage premiums</a:t>
            </a:r>
          </a:p>
          <a:p>
            <a:pPr lvl="1"/>
            <a:r>
              <a:rPr lang="en-US" dirty="0"/>
              <a:t>We will compare the Pooled OLS, Random Effects, and Fixed Effects (Within) estimators</a:t>
            </a:r>
          </a:p>
          <a:p>
            <a:pPr lvl="1"/>
            <a:r>
              <a:rPr lang="en-US" dirty="0"/>
              <a:t>We’ll see the the marriage premium varies between the Pooled OLS, RE, and FE estimators</a:t>
            </a:r>
          </a:p>
          <a:p>
            <a:pPr lvl="1"/>
            <a:r>
              <a:rPr lang="en-US" dirty="0"/>
              <a:t>The FE estimator will be at the low end of 4.8%</a:t>
            </a:r>
          </a:p>
          <a:p>
            <a:pPr lvl="1"/>
            <a:r>
              <a:rPr lang="en-US" dirty="0"/>
              <a:t>The Pooled OLS estimator will be at the high end of 11.4%</a:t>
            </a:r>
          </a:p>
          <a:p>
            <a:pPr lvl="1"/>
            <a:r>
              <a:rPr lang="en-US" dirty="0"/>
              <a:t>The RE estimator will be 6.6% and a bit closer to the FE estimator’s estimate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3006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A5681-25CB-84F3-E1DE-3B066BD53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Stata Examples and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B32D23-569F-A117-EBEE-822EA5BA19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402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8D878-FF41-056F-B482-673A1A8C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Effects (Within) Estimator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2AC5AB-0195-F39D-CFFF-4ABA6B464A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123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D6EC6-4247-EA75-FD02-A47216762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Effects Estimator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0F4C5-5582-2253-564C-50BF29D1F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discussed three types of estimators with Panel Data</a:t>
            </a:r>
          </a:p>
          <a:p>
            <a:pPr lvl="1"/>
            <a:r>
              <a:rPr lang="en-US" dirty="0"/>
              <a:t>First-Differenced Estimator (covered last week)</a:t>
            </a:r>
          </a:p>
          <a:p>
            <a:pPr lvl="1"/>
            <a:r>
              <a:rPr lang="en-US" dirty="0"/>
              <a:t>Fixed Effects (Within) Estimator</a:t>
            </a:r>
          </a:p>
          <a:p>
            <a:pPr lvl="1"/>
            <a:r>
              <a:rPr lang="en-US" dirty="0"/>
              <a:t>Least Squares Dummy Variable (LSDV) Estimator</a:t>
            </a:r>
          </a:p>
          <a:p>
            <a:r>
              <a:rPr lang="en-US" dirty="0"/>
              <a:t>Fixed Effects (Within) Estimator</a:t>
            </a:r>
          </a:p>
          <a:p>
            <a:pPr lvl="1"/>
            <a:r>
              <a:rPr lang="en-US" dirty="0"/>
              <a:t>This is a different method to eliminate time-invariant heterogeneity</a:t>
            </a:r>
          </a:p>
          <a:p>
            <a:pPr lvl="1"/>
            <a:r>
              <a:rPr lang="en-US" dirty="0"/>
              <a:t>It works better under certain assumptions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713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D6EC6-4247-EA75-FD02-A47216762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Effects (Within)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B0F4C5-5582-2253-564C-50BF29D1F8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Fixed Effects (Within) Transformation </a:t>
                </a:r>
              </a:p>
              <a:p>
                <a:r>
                  <a:rPr lang="en-US" dirty="0"/>
                  <a:t>Single-variable model: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Average each variable over time for each unit of analysis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nary>
                      <m:naryPr>
                        <m:chr m:val="∑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nary>
                      <m:naryPr>
                        <m:chr m:val="∑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nary>
                          <m:naryPr>
                            <m:chr m:val="∑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nary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since it does not vary over time</a:t>
                </a:r>
              </a:p>
              <a:p>
                <a:r>
                  <a:rPr lang="en-US" dirty="0"/>
                  <a:t>Then time-demean the data by subtraction for each unit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Within Estimator</a:t>
                </a:r>
              </a:p>
              <a:p>
                <a:pPr lvl="1"/>
                <a:r>
                  <a:rPr lang="en-US" dirty="0"/>
                  <a:t>It is called the Within Estimator, since it looks at </a:t>
                </a:r>
                <a:r>
                  <a:rPr lang="en-US" b="1" dirty="0"/>
                  <a:t>variation within a unit of analysis observation over time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B0F4C5-5582-2253-564C-50BF29D1F8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965" t="-3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7126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D6EC6-4247-EA75-FD02-A47216762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Effects (Within)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B0F4C5-5582-2253-564C-50BF29D1F8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612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Our Fixed Effects (Within) Estimator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It is demeaned across time for each variable</a:t>
                </a:r>
              </a:p>
              <a:p>
                <a:r>
                  <a:rPr lang="en-US" dirty="0"/>
                  <a:t>Time-invariant heterogeneity </a:t>
                </a:r>
                <a:r>
                  <a:rPr lang="en-US" b="1" dirty="0"/>
                  <a:t>does not vary over time </a:t>
                </a:r>
                <a:r>
                  <a:rPr lang="en-US" dirty="0"/>
                  <a:t>so it drops out</a:t>
                </a:r>
              </a:p>
              <a:p>
                <a:pPr lvl="1"/>
                <a:r>
                  <a:rPr lang="en-US" dirty="0"/>
                  <a:t>This includes </a:t>
                </a:r>
                <a:r>
                  <a:rPr lang="en-US" b="1" dirty="0"/>
                  <a:t>observed and unobserved factors </a:t>
                </a:r>
              </a:p>
              <a:p>
                <a:pPr lvl="1"/>
                <a:r>
                  <a:rPr lang="en-US" dirty="0"/>
                  <a:t>This will help but also hinder us if we are interested in time-invariant factors</a:t>
                </a:r>
              </a:p>
              <a:p>
                <a:pPr lvl="1"/>
                <a:r>
                  <a:rPr lang="en-US" dirty="0"/>
                  <a:t>The intercept drops out as well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B0F4C5-5582-2253-564C-50BF29D1F8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6120"/>
              </a:xfrm>
              <a:blipFill>
                <a:blip r:embed="rId2"/>
                <a:stretch>
                  <a:fillRect l="-1086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2013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D6EC6-4247-EA75-FD02-A47216762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Effects (Within)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B0F4C5-5582-2253-564C-50BF29D1F8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612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It is easy enough to expand this to a multivariate model</a:t>
                </a:r>
              </a:p>
              <a:p>
                <a:r>
                  <a:rPr lang="en-US" dirty="0"/>
                  <a:t>General model with fixed effects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Average each variable over time for each unit of analysis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Then time-demean the data by subtraction within each unit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             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Time demeaned (within)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B0F4C5-5582-2253-564C-50BF29D1F8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6120"/>
              </a:xfrm>
              <a:blipFill>
                <a:blip r:embed="rId2"/>
                <a:stretch>
                  <a:fillRect l="-1086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8899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12111</TotalTime>
  <Words>3905</Words>
  <Application>Microsoft Macintosh PowerPoint</Application>
  <PresentationFormat>Widescreen</PresentationFormat>
  <Paragraphs>371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Office Theme</vt:lpstr>
      <vt:lpstr>Econ 645: Week 4</vt:lpstr>
      <vt:lpstr>Overview</vt:lpstr>
      <vt:lpstr>Introduction</vt:lpstr>
      <vt:lpstr>Introduction</vt:lpstr>
      <vt:lpstr>Fixed Effects (Within) Estimator</vt:lpstr>
      <vt:lpstr>Fixed Effects Estimator</vt:lpstr>
      <vt:lpstr>Fixed Effects (Within) Estimation</vt:lpstr>
      <vt:lpstr>Fixed Effects (Within) Estimation</vt:lpstr>
      <vt:lpstr>Fixed Effects (Within) Estimation</vt:lpstr>
      <vt:lpstr>Fixed Effects (Within) Assumption</vt:lpstr>
      <vt:lpstr>Fixed Effects (Within) Assumptions</vt:lpstr>
      <vt:lpstr>Fixed Effects (Within) Assumptions</vt:lpstr>
      <vt:lpstr>Fixed Effects (Within) Estimator</vt:lpstr>
      <vt:lpstr>Fixed Effects (Within) Estimator</vt:lpstr>
      <vt:lpstr>FE (Within) Example</vt:lpstr>
      <vt:lpstr>Least-Squares Dummy Variables Estimator</vt:lpstr>
      <vt:lpstr>Least-Squares Dummy Variables Estimator</vt:lpstr>
      <vt:lpstr>Fixed Effects (Within) or First Differencing?</vt:lpstr>
      <vt:lpstr>Fixed Effects or First Differencing?</vt:lpstr>
      <vt:lpstr>Fixed Effects or First Differencing?</vt:lpstr>
      <vt:lpstr>Fixed Effects or First Differencing?</vt:lpstr>
      <vt:lpstr>Unbalanced Panels and Fixed Effects</vt:lpstr>
      <vt:lpstr>Random Effects Estimation</vt:lpstr>
      <vt:lpstr>Random Effects Estimator</vt:lpstr>
      <vt:lpstr>Random Effects Estimator</vt:lpstr>
      <vt:lpstr>Random Effects Estimator</vt:lpstr>
      <vt:lpstr>Random Effects Estimator</vt:lpstr>
      <vt:lpstr>Random Effects Estimator</vt:lpstr>
      <vt:lpstr>Random Effects Estimator</vt:lpstr>
      <vt:lpstr>Random Effects Estimator</vt:lpstr>
      <vt:lpstr>Random Effects Estimator</vt:lpstr>
      <vt:lpstr>Random Effects Estimator</vt:lpstr>
      <vt:lpstr>Random Effects Estimator</vt:lpstr>
      <vt:lpstr>Random Effects Estimator</vt:lpstr>
      <vt:lpstr>Assumptions of the Random Effects Estimator</vt:lpstr>
      <vt:lpstr>Assumptions of the Random Effects Estimator</vt:lpstr>
      <vt:lpstr>Assumptions of the Random Effects Estimator</vt:lpstr>
      <vt:lpstr>Random Effects Estimator</vt:lpstr>
      <vt:lpstr>RE Estimator compared to Pooled OLS and FE</vt:lpstr>
      <vt:lpstr>Composite Error of Random Effects Estimator</vt:lpstr>
      <vt:lpstr>Pooled OLS, FE (Within), and RE Estimators</vt:lpstr>
      <vt:lpstr>Pooled OLS, FE (Within), and RE Estimators</vt:lpstr>
      <vt:lpstr>Random Effects, Fixed Effects, and Pooled OLS</vt:lpstr>
      <vt:lpstr>Stata Examples and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Econ 645: Week 4</dc:title>
  <dc:creator>Samuel Rowe</dc:creator>
  <cp:lastModifiedBy>Samuel Rowe</cp:lastModifiedBy>
  <cp:revision>46</cp:revision>
  <dcterms:created xsi:type="dcterms:W3CDTF">2023-08-05T16:50:01Z</dcterms:created>
  <dcterms:modified xsi:type="dcterms:W3CDTF">2024-04-05T23:15:22Z</dcterms:modified>
</cp:coreProperties>
</file>